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8" r:id="rId2"/>
    <p:sldId id="260" r:id="rId3"/>
    <p:sldId id="257" r:id="rId4"/>
    <p:sldId id="262" r:id="rId5"/>
    <p:sldId id="261" r:id="rId6"/>
    <p:sldId id="259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5" r:id="rId17"/>
    <p:sldId id="276" r:id="rId18"/>
    <p:sldId id="273" r:id="rId19"/>
    <p:sldId id="274" r:id="rId20"/>
    <p:sldId id="278" r:id="rId21"/>
    <p:sldId id="277" r:id="rId22"/>
  </p:sldIdLst>
  <p:sldSz cx="6400800" cy="5029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847986"/>
    <a:srgbClr val="A4D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4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" y="823066"/>
            <a:ext cx="5440680" cy="1750907"/>
          </a:xfrm>
        </p:spPr>
        <p:txBody>
          <a:bodyPr anchor="b"/>
          <a:lstStyle>
            <a:lvl1pPr algn="ct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2641495"/>
            <a:ext cx="4800600" cy="1214225"/>
          </a:xfrm>
        </p:spPr>
        <p:txBody>
          <a:bodyPr/>
          <a:lstStyle>
            <a:lvl1pPr marL="0" indent="0" algn="ctr">
              <a:buNone/>
              <a:defRPr sz="168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260"/>
            </a:lvl3pPr>
            <a:lvl4pPr marL="960120" indent="0" algn="ctr">
              <a:buNone/>
              <a:defRPr sz="1120"/>
            </a:lvl4pPr>
            <a:lvl5pPr marL="1280160" indent="0" algn="ctr">
              <a:buNone/>
              <a:defRPr sz="1120"/>
            </a:lvl5pPr>
            <a:lvl6pPr marL="1600200" indent="0" algn="ctr">
              <a:buNone/>
              <a:defRPr sz="1120"/>
            </a:lvl6pPr>
            <a:lvl7pPr marL="1920240" indent="0" algn="ctr">
              <a:buNone/>
              <a:defRPr sz="1120"/>
            </a:lvl7pPr>
            <a:lvl8pPr marL="2240280" indent="0" algn="ctr">
              <a:buNone/>
              <a:defRPr sz="1120"/>
            </a:lvl8pPr>
            <a:lvl9pPr marL="2560320" indent="0" algn="ctr">
              <a:buNone/>
              <a:defRPr sz="1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08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3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80573" y="267758"/>
            <a:ext cx="1380173" cy="42620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055" y="267758"/>
            <a:ext cx="4060508" cy="42620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2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5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2" y="1253809"/>
            <a:ext cx="5520690" cy="2092007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722" y="3365607"/>
            <a:ext cx="5520690" cy="1100137"/>
          </a:xfrm>
        </p:spPr>
        <p:txBody>
          <a:bodyPr/>
          <a:lstStyle>
            <a:lvl1pPr marL="0" indent="0">
              <a:buNone/>
              <a:defRPr sz="1680">
                <a:solidFill>
                  <a:schemeClr val="tx1"/>
                </a:solidFill>
              </a:defRPr>
            </a:lvl1pPr>
            <a:lvl2pPr marL="3200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400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3pPr>
            <a:lvl4pPr marL="9601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2801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6002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19202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240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39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055" y="1338792"/>
            <a:ext cx="2720340" cy="31909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405" y="1338792"/>
            <a:ext cx="2720340" cy="31909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74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267759"/>
            <a:ext cx="5520690" cy="972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889" y="1232853"/>
            <a:ext cx="2707838" cy="604202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89" y="1837055"/>
            <a:ext cx="2707838" cy="27020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405" y="1232853"/>
            <a:ext cx="2721174" cy="604202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40405" y="1837055"/>
            <a:ext cx="2721174" cy="27020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7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2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21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35280"/>
            <a:ext cx="2064425" cy="117348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174" y="724113"/>
            <a:ext cx="3240405" cy="3573992"/>
          </a:xfrm>
        </p:spPr>
        <p:txBody>
          <a:bodyPr/>
          <a:lstStyle>
            <a:lvl1pPr>
              <a:defRPr sz="2240"/>
            </a:lvl1pPr>
            <a:lvl2pPr>
              <a:defRPr sz="1960"/>
            </a:lvl2pPr>
            <a:lvl3pPr>
              <a:defRPr sz="168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508760"/>
            <a:ext cx="2064425" cy="2795165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9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35280"/>
            <a:ext cx="2064425" cy="117348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21174" y="724113"/>
            <a:ext cx="3240405" cy="3573992"/>
          </a:xfrm>
        </p:spPr>
        <p:txBody>
          <a:bodyPr anchor="t"/>
          <a:lstStyle>
            <a:lvl1pPr marL="0" indent="0">
              <a:buNone/>
              <a:defRPr sz="2240"/>
            </a:lvl1pPr>
            <a:lvl2pPr marL="320040" indent="0">
              <a:buNone/>
              <a:defRPr sz="1960"/>
            </a:lvl2pPr>
            <a:lvl3pPr marL="640080" indent="0">
              <a:buNone/>
              <a:defRPr sz="1680"/>
            </a:lvl3pPr>
            <a:lvl4pPr marL="960120" indent="0">
              <a:buNone/>
              <a:defRPr sz="1400"/>
            </a:lvl4pPr>
            <a:lvl5pPr marL="1280160" indent="0">
              <a:buNone/>
              <a:defRPr sz="1400"/>
            </a:lvl5pPr>
            <a:lvl6pPr marL="1600200" indent="0">
              <a:buNone/>
              <a:defRPr sz="1400"/>
            </a:lvl6pPr>
            <a:lvl7pPr marL="1920240" indent="0">
              <a:buNone/>
              <a:defRPr sz="1400"/>
            </a:lvl7pPr>
            <a:lvl8pPr marL="2240280" indent="0">
              <a:buNone/>
              <a:defRPr sz="1400"/>
            </a:lvl8pPr>
            <a:lvl9pPr marL="2560320" indent="0">
              <a:buNone/>
              <a:defRPr sz="1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508760"/>
            <a:ext cx="2064425" cy="2795165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52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055" y="267759"/>
            <a:ext cx="5520690" cy="972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" y="1338792"/>
            <a:ext cx="5520690" cy="3190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0055" y="4661325"/>
            <a:ext cx="144018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48D93-61F9-441F-8257-F28C49254038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20265" y="4661325"/>
            <a:ext cx="216027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20565" y="4661325"/>
            <a:ext cx="144018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5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40080" rtl="0" eaLnBrk="1" latinLnBrk="0" hangingPunct="1">
        <a:lnSpc>
          <a:spcPct val="90000"/>
        </a:lnSpc>
        <a:spcBef>
          <a:spcPct val="0"/>
        </a:spcBef>
        <a:buNone/>
        <a:defRPr sz="3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020" indent="-160020" algn="l" defTabSz="64008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01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76022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20802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7203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1pPr>
      <a:lvl2pPr marL="3200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2402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6E2A-4F98-491C-BACC-0F5E4C8D5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33FEE-18CB-4A10-8C75-1CDD16E40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 template</a:t>
            </a:r>
          </a:p>
          <a:p>
            <a:r>
              <a:rPr lang="en-US" dirty="0"/>
              <a:t>Replace title and lines</a:t>
            </a:r>
          </a:p>
          <a:p>
            <a:r>
              <a:rPr lang="en-US" dirty="0"/>
              <a:t>Resize line under title – should be 0.3” height</a:t>
            </a:r>
          </a:p>
          <a:p>
            <a:r>
              <a:rPr lang="en-US" dirty="0"/>
              <a:t>Resize lines (18 or 16 font) and align text box to bottom of line</a:t>
            </a:r>
          </a:p>
          <a:p>
            <a:r>
              <a:rPr lang="en-US" dirty="0"/>
              <a:t>Add picture and send to back</a:t>
            </a:r>
          </a:p>
          <a:p>
            <a:r>
              <a:rPr lang="en-US" dirty="0"/>
              <a:t>Lower the picture where you want it</a:t>
            </a:r>
          </a:p>
          <a:p>
            <a:r>
              <a:rPr lang="en-US" dirty="0"/>
              <a:t>Crop the top</a:t>
            </a:r>
          </a:p>
          <a:p>
            <a:r>
              <a:rPr lang="en-US" dirty="0"/>
              <a:t>Add technology icons</a:t>
            </a:r>
          </a:p>
        </p:txBody>
      </p:sp>
    </p:spTree>
    <p:extLst>
      <p:ext uri="{BB962C8B-B14F-4D97-AF65-F5344CB8AC3E}">
        <p14:creationId xmlns:p14="http://schemas.microsoft.com/office/powerpoint/2010/main" val="292878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952CF-93DD-4589-9F92-1F06427C0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9"/>
            <a:ext cx="6400800" cy="3471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Facial Emotion Recognition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 Focuses on creating an mobile AI program that accurately recognizes the emotion from facial images.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D4734F5-8C2B-41A4-AA5D-C830C2F2D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129114"/>
            <a:ext cx="595343" cy="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33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4B5D4-D1E3-44FE-A073-1486D3B38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9"/>
            <a:ext cx="6400800" cy="3471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 Collaborative Filtering Algorithms Evaluation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 Focuses on implementing, evaluating and comparing algorithms for Collaborative Filtering.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D4734F5-8C2B-41A4-AA5D-C830C2F2D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129114"/>
            <a:ext cx="595343" cy="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66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BB918-6826-42E3-9BA4-DF09C6C2B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471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NYC Fast Food Restaurants App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 A shiny app provides users with nutrition information for fast food chain restaurants in NYC. 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D4734F5-8C2B-41A4-AA5D-C830C2F2D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129114"/>
            <a:ext cx="595343" cy="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9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92FBE2-460C-441F-B1D7-8E68A4B5E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6" y="-75748"/>
            <a:ext cx="6400800" cy="34747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553434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ea typeface="Roboto Slab Medium" pitchFamily="2" charset="0"/>
              </a:rPr>
              <a:t>Airline Industry Performance Since COVID-19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209214" y="3910797"/>
            <a:ext cx="3977640" cy="274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-109959" y="3953544"/>
            <a:ext cx="6400800" cy="61100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Using topics and sentiment tracking to support airlines companies for effective relaunch strategies 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" y="125805"/>
            <a:ext cx="1363486" cy="3969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AD270A-A9A0-4234-BA14-D9F48F667196}"/>
              </a:ext>
            </a:extLst>
          </p:cNvPr>
          <p:cNvSpPr txBox="1"/>
          <p:nvPr/>
        </p:nvSpPr>
        <p:spPr>
          <a:xfrm>
            <a:off x="0" y="4544478"/>
            <a:ext cx="6400800" cy="2704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i="1" dirty="0">
                <a:solidFill>
                  <a:schemeClr val="accent2">
                    <a:lumMod val="50000"/>
                  </a:schemeClr>
                </a:solidFill>
              </a:rPr>
              <a:t>Used Packages: </a:t>
            </a:r>
            <a:r>
              <a:rPr lang="en-US" sz="1000" i="1" dirty="0" err="1">
                <a:solidFill>
                  <a:schemeClr val="accent2">
                    <a:lumMod val="50000"/>
                  </a:schemeClr>
                </a:solidFill>
              </a:rPr>
              <a:t>nltk</a:t>
            </a:r>
            <a:r>
              <a:rPr lang="en-US" sz="1000" i="1" dirty="0">
                <a:solidFill>
                  <a:schemeClr val="accent2">
                    <a:lumMod val="50000"/>
                  </a:schemeClr>
                </a:solidFill>
              </a:rPr>
              <a:t>, re, json, genism, </a:t>
            </a:r>
            <a:r>
              <a:rPr lang="en-US" sz="1000" i="1" dirty="0" err="1">
                <a:solidFill>
                  <a:schemeClr val="accent2">
                    <a:lumMod val="50000"/>
                  </a:schemeClr>
                </a:solidFill>
              </a:rPr>
              <a:t>numpy</a:t>
            </a:r>
            <a:r>
              <a:rPr lang="en-US" sz="1000" i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000" i="1" dirty="0" err="1">
                <a:solidFill>
                  <a:schemeClr val="accent2">
                    <a:lumMod val="50000"/>
                  </a:schemeClr>
                </a:solidFill>
              </a:rPr>
              <a:t>scipy</a:t>
            </a:r>
            <a:r>
              <a:rPr lang="en-US" sz="1000" i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000" i="1" dirty="0" err="1">
                <a:solidFill>
                  <a:schemeClr val="accent2">
                    <a:lumMod val="50000"/>
                  </a:schemeClr>
                </a:solidFill>
              </a:rPr>
              <a:t>sklearn</a:t>
            </a:r>
            <a:r>
              <a:rPr lang="en-US" sz="1000" i="1" dirty="0">
                <a:solidFill>
                  <a:schemeClr val="accent2">
                    <a:lumMod val="50000"/>
                  </a:schemeClr>
                </a:solidFill>
              </a:rPr>
              <a:t>, pandas, matplotlib, </a:t>
            </a:r>
            <a:r>
              <a:rPr lang="en-US" sz="1000" i="1" dirty="0" err="1">
                <a:solidFill>
                  <a:schemeClr val="accent2">
                    <a:lumMod val="50000"/>
                  </a:schemeClr>
                </a:solidFill>
              </a:rPr>
              <a:t>sumy</a:t>
            </a:r>
            <a:endParaRPr lang="en-US" sz="1000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897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3493D1-7D5D-41E4-990B-4EBD8FF3D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471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Airline Industry Performance Since COVID-19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Using topics and sentiment tracking to support airlines companies for effective relaunch strategies 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5" y="166353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58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55FC13-F7FC-4FC3-866D-1E302E8F0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4"/>
            <a:ext cx="6400800" cy="347200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NLP for Google News in a 30-day period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Using topics and sentiment tracking for all Google news in a period of time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5" y="166353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07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61F1C7-AB32-427C-B5E2-9E11A8D99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4"/>
            <a:ext cx="6400800" cy="347200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Exploratory Analysis for Hospital Discharges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Exploratory Analysis of the hospital patient discharges using Pandas and Seaborn visualizations.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5" y="166353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02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4A5D67-121A-48DB-9664-9BBA10DC4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4"/>
            <a:ext cx="6400800" cy="347200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Exploratory Analysis for Mortgage Dataset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Exploratory Analysis and feature engineering creation to support data exploration and prediction models regards to loan fraud.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5" y="166353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40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FCA542-A4E2-4A99-80FF-16E0DECB4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4747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Pop Vs Metal Lyrics Comparison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This project aims at finding out the insights and differences between Pop and Metal over time. 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60FF09E-0C1A-492D-A4B0-62AF07AE3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3" y="305459"/>
            <a:ext cx="595343" cy="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09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2C8A3A-AD01-4D44-A3C8-B45116EBB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"/>
            <a:ext cx="6400800" cy="34747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Stock Analysis Trading Strategies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168857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Analysis of trending stocks including change in price over time, daily returns, and define trading strategies for different stocks.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60FF09E-0C1A-492D-A4B0-62AF07AE3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61" y="186706"/>
            <a:ext cx="595343" cy="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39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E6CE-0CE1-4A5C-B85E-2A0DD76C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179028F-C563-4040-BB14-F0634998B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2" y="3507440"/>
            <a:ext cx="2201335" cy="461391"/>
          </a:xfrm>
          <a:prstGeom prst="rect">
            <a:avLst/>
          </a:prstGeom>
        </p:spPr>
      </p:pic>
      <p:pic>
        <p:nvPicPr>
          <p:cNvPr id="7" name="Picture 6" descr="A picture containing drawing, food, light&#10;&#10;Description automatically generated">
            <a:extLst>
              <a:ext uri="{FF2B5EF4-FFF2-40B4-BE49-F238E27FC236}">
                <a16:creationId xmlns:a16="http://schemas.microsoft.com/office/drawing/2014/main" id="{11A6DE94-EB57-4394-BBEA-6FBB099D4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8" y="2535716"/>
            <a:ext cx="1232909" cy="833615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B5E6C3-0F51-4DB8-ADCC-0E9A7B406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55" y="2368542"/>
            <a:ext cx="1232909" cy="107879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9E61E072-59D6-419E-94CC-318B61D12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3" y="2907940"/>
            <a:ext cx="595343" cy="461391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0A326972-B58B-4CEA-8B33-FFD73081D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1" y="4106940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70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6E7AEC-350B-4D1E-A10F-96206C816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400800" cy="3471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100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522434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Natural Language Processing Tasks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392950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3935531"/>
            <a:ext cx="6400800" cy="9893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Some popular techniques used to understand NLP areas, such as Named Entity Recognition (NER), Sematic Similarity, basic text processing, etc.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5" y="166353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70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D9754-7D10-4068-99F2-B465E3E33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" y="0"/>
            <a:ext cx="6400800" cy="347471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Credit Cards Datasets: EDA and FE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168857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Create multiple feature engineering to support data exploration and data analysis regarding to credit card fraud detection.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60FF09E-0C1A-492D-A4B0-62AF07AE3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4" y="118753"/>
            <a:ext cx="595343" cy="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89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0F7D9AF6-F236-4D7E-9732-926EB5C89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/>
          <a:stretch/>
        </p:blipFill>
        <p:spPr>
          <a:xfrm>
            <a:off x="0" y="-1"/>
            <a:ext cx="6400800" cy="39235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805267" y="4014969"/>
            <a:ext cx="2790265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32890"/>
            <a:ext cx="6400800" cy="99283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Line 1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Line 2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Line 3</a:t>
            </a:r>
          </a:p>
        </p:txBody>
      </p:sp>
    </p:spTree>
    <p:extLst>
      <p:ext uri="{BB962C8B-B14F-4D97-AF65-F5344CB8AC3E}">
        <p14:creationId xmlns:p14="http://schemas.microsoft.com/office/powerpoint/2010/main" val="1991019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helf&#10;&#10;Description automatically generated">
            <a:extLst>
              <a:ext uri="{FF2B5EF4-FFF2-40B4-BE49-F238E27FC236}">
                <a16:creationId xmlns:a16="http://schemas.microsoft.com/office/drawing/2014/main" id="{B6CC40CA-E0E2-400C-957C-AA9AB518E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49"/>
          <a:stretch/>
        </p:blipFill>
        <p:spPr>
          <a:xfrm>
            <a:off x="0" y="1"/>
            <a:ext cx="6400800" cy="345171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Mini-Projects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186778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A collection of projects that explore a 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variety of topics on a smaller scale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A9C44-7DCA-4967-978C-645A79547071}"/>
              </a:ext>
            </a:extLst>
          </p:cNvPr>
          <p:cNvSpPr/>
          <p:nvPr/>
        </p:nvSpPr>
        <p:spPr>
          <a:xfrm>
            <a:off x="2386519" y="4012033"/>
            <a:ext cx="1634247" cy="22671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54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treet at night&#10;&#10;Description automatically generated">
            <a:extLst>
              <a:ext uri="{FF2B5EF4-FFF2-40B4-BE49-F238E27FC236}">
                <a16:creationId xmlns:a16="http://schemas.microsoft.com/office/drawing/2014/main" id="{59D90F72-C35E-45DF-AC72-913DA63DD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" b="5518"/>
          <a:stretch/>
        </p:blipFill>
        <p:spPr>
          <a:xfrm>
            <a:off x="-1" y="0"/>
            <a:ext cx="6400800" cy="36880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Seattle Car Accident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676571" y="4014969"/>
            <a:ext cx="303580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57710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Analyzing car accident data with MySQL for 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data exploration and Tableau for Visuals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3D5EDA1-D857-496B-A0B4-C84637DA5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4482"/>
            <a:ext cx="2201335" cy="461391"/>
          </a:xfrm>
          <a:prstGeom prst="rect">
            <a:avLst/>
          </a:prstGeom>
        </p:spPr>
      </p:pic>
      <p:pic>
        <p:nvPicPr>
          <p:cNvPr id="5" name="Picture 4" descr="A picture containing drawing, food, light&#10;&#10;Description automatically generated">
            <a:extLst>
              <a:ext uri="{FF2B5EF4-FFF2-40B4-BE49-F238E27FC236}">
                <a16:creationId xmlns:a16="http://schemas.microsoft.com/office/drawing/2014/main" id="{FF697901-82BD-43A7-B2A5-9AB00368B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" y="482786"/>
            <a:ext cx="1042398" cy="70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08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0F7D9AF6-F236-4D7E-9732-926EB5C89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/>
          <a:stretch/>
        </p:blipFill>
        <p:spPr>
          <a:xfrm>
            <a:off x="0" y="-1"/>
            <a:ext cx="6400800" cy="39235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Recommending Songs on Spotify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209214" y="4014969"/>
            <a:ext cx="3977640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2401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Using logistic regression to create a recommendation model 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for songs using SciKit-Learn, Pandas and SciPy through Python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" y="103258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70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A37828-F132-41E4-B62C-2C78FC14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" y="0"/>
            <a:ext cx="6400800" cy="36037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Unsupervised Learning for Hospital Charges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2401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Applying unsupervised algorithms to determine outliers, identify anomalous activities and provide insights for these behaviors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" y="103258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24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753601-EEC5-46F1-AD62-E4A3B8F3D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37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Supervised Learning for Loan Default Dataset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2401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Applying supervised algorithms to predict loan default risk and provide insights for these behaviors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" y="103258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28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5C21D1-EADF-43E3-8EAD-AD641C478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6400800" cy="36037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Model Interpretation with SHAP Values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 Using SHAP values to interpret the impact of each to the model output.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5" y="166353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81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571</TotalTime>
  <Words>464</Words>
  <Application>Microsoft Office PowerPoint</Application>
  <PresentationFormat>Custom</PresentationFormat>
  <Paragraphs>49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Roboto Slab Medium</vt:lpstr>
      <vt:lpstr>Office Theme</vt:lpstr>
      <vt:lpstr>Instructions</vt:lpstr>
      <vt:lpstr>Icons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Lonergan</dc:creator>
  <cp:lastModifiedBy>Tram Duong</cp:lastModifiedBy>
  <cp:revision>36</cp:revision>
  <dcterms:created xsi:type="dcterms:W3CDTF">2020-09-12T01:23:52Z</dcterms:created>
  <dcterms:modified xsi:type="dcterms:W3CDTF">2021-01-30T21:55:44Z</dcterms:modified>
</cp:coreProperties>
</file>